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61" r:id="rId4"/>
    <p:sldId id="257" r:id="rId5"/>
    <p:sldId id="262" r:id="rId6"/>
    <p:sldId id="265" r:id="rId7"/>
    <p:sldId id="292" r:id="rId8"/>
    <p:sldId id="258" r:id="rId9"/>
    <p:sldId id="288" r:id="rId10"/>
    <p:sldId id="259" r:id="rId11"/>
    <p:sldId id="287" r:id="rId12"/>
    <p:sldId id="260" r:id="rId13"/>
    <p:sldId id="272" r:id="rId14"/>
    <p:sldId id="277" r:id="rId15"/>
    <p:sldId id="278" r:id="rId16"/>
    <p:sldId id="281" r:id="rId17"/>
    <p:sldId id="289" r:id="rId18"/>
    <p:sldId id="276" r:id="rId19"/>
    <p:sldId id="275" r:id="rId20"/>
    <p:sldId id="280" r:id="rId21"/>
    <p:sldId id="282" r:id="rId22"/>
    <p:sldId id="283" r:id="rId23"/>
    <p:sldId id="291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4D7DE-A52A-485F-877A-38AEFB6922BE}" type="datetimeFigureOut">
              <a:rPr lang="ru-RU" smtClean="0"/>
              <a:t>19.06.2021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32EF1-54D4-4584-B986-EE4029538A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58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B84C-DBCE-4180-A3A6-DD1B2B0A60EC}" type="datetime1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64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2F942-6FEA-48EB-9E2A-69DB751C3B95}" type="datetime1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61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BDE78-3243-46B8-A220-10D03F96F533}" type="datetime1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15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E63AD-47FF-44D4-9E8B-BCEE70AB4587}" type="datetime1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209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4D0A-A2C9-4E01-B607-98495C2FE346}" type="datetime1">
              <a:rPr lang="ru-RU" smtClean="0"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81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4CE8B-4FC8-469D-891C-BE6605603F04}" type="datetime1">
              <a:rPr lang="ru-RU" smtClean="0"/>
              <a:t>19.06.2021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03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143D9-DE87-4DA9-A74D-B015A383148F}" type="datetime1">
              <a:rPr lang="ru-RU" smtClean="0"/>
              <a:t>19.06.2021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64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C41F-2E9B-450C-BA9D-9EC5926F5324}" type="datetime1">
              <a:rPr lang="ru-RU" smtClean="0"/>
              <a:t>19.06.2021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192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D68C-F429-4160-8B8F-26AB97C6F230}" type="datetime1">
              <a:rPr lang="ru-RU" smtClean="0"/>
              <a:t>19.06.2021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92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E3365-D7C2-4BD3-A17D-07A53A95EF20}" type="datetime1">
              <a:rPr lang="ru-RU" smtClean="0"/>
              <a:t>19.06.2021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47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5808-8FB6-4E3E-8C47-40AC12E0A3AA}" type="datetime1">
              <a:rPr lang="ru-RU" smtClean="0"/>
              <a:t>19.06.2021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23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2B85-3DE5-446D-803D-622986BFFE51}" type="datetime1">
              <a:rPr lang="ru-RU" smtClean="0"/>
              <a:pPr/>
              <a:t>19.06.2021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EE0C5-1C37-49D9-9615-5FD564D2E2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67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064908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ea typeface="Segoe UI Black" panose="020B0A02040204020203" pitchFamily="34" charset="0"/>
              </a:rPr>
              <a:t>Concert Hall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sz="2200" dirty="0" smtClean="0">
                <a:solidFill>
                  <a:schemeClr val="bg1"/>
                </a:solidFill>
              </a:rPr>
              <a:t>Веб-приложение для продажи билетов на музыкальные концерты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272635"/>
            <a:ext cx="9144000" cy="2223996"/>
          </a:xfrm>
        </p:spPr>
        <p:txBody>
          <a:bodyPr>
            <a:normAutofit/>
          </a:bodyPr>
          <a:lstStyle/>
          <a:p>
            <a:pPr algn="r"/>
            <a:r>
              <a:rPr lang="ru-RU" sz="2000" dirty="0" smtClean="0"/>
              <a:t>Руководитель: Тарасов В.С.</a:t>
            </a:r>
          </a:p>
          <a:p>
            <a:pPr algn="r"/>
            <a:r>
              <a:rPr lang="ru-RU" sz="2000" dirty="0" smtClean="0"/>
              <a:t>Подготовили:  Булавина Е.П., Петров Ю.В., Горбушин В.А.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/>
              <a:t>Разработка пользовательской части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sz="3100" dirty="0" smtClean="0"/>
              <a:t>Проработка дизайна веб-приложения</a:t>
            </a:r>
          </a:p>
          <a:p>
            <a:pPr>
              <a:lnSpc>
                <a:spcPct val="200000"/>
              </a:lnSpc>
            </a:pPr>
            <a:r>
              <a:rPr lang="ru-RU" sz="3100" dirty="0" smtClean="0"/>
              <a:t>Формирование веб-страниц приложения</a:t>
            </a:r>
          </a:p>
          <a:p>
            <a:pPr>
              <a:lnSpc>
                <a:spcPct val="200000"/>
              </a:lnSpc>
            </a:pPr>
            <a:r>
              <a:rPr lang="ru-RU" sz="3100" dirty="0" smtClean="0"/>
              <a:t>Реализация взаимодействия с </a:t>
            </a:r>
            <a:r>
              <a:rPr lang="en-US" sz="3100" dirty="0" smtClean="0"/>
              <a:t>backend-</a:t>
            </a:r>
            <a:r>
              <a:rPr lang="ru-RU" sz="3100" dirty="0" smtClean="0"/>
              <a:t>составляющей</a:t>
            </a:r>
            <a:endParaRPr lang="ru-RU" sz="3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10</a:t>
            </a:fld>
            <a:endParaRPr lang="ru-RU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Используемые технологии</a:t>
            </a:r>
            <a:r>
              <a:rPr lang="en-US" sz="4000" dirty="0" smtClean="0">
                <a:solidFill>
                  <a:schemeClr val="bg1"/>
                </a:solidFill>
              </a:rPr>
              <a:t>: frontend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11</a:t>
            </a:fld>
            <a:endParaRPr lang="ru-RU"/>
          </a:p>
        </p:txBody>
      </p:sp>
      <p:pic>
        <p:nvPicPr>
          <p:cNvPr id="5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81" y="2296793"/>
            <a:ext cx="2849440" cy="28494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168" y="3131599"/>
            <a:ext cx="2661973" cy="10655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680" y="3245890"/>
            <a:ext cx="1000603" cy="95124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79029" y="4405374"/>
            <a:ext cx="2574744" cy="854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ru-RU" sz="2400" dirty="0"/>
              <a:t>Фреймворк </a:t>
            </a:r>
            <a:r>
              <a:rPr lang="en-US" sz="2400" dirty="0"/>
              <a:t>Flask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218775" y="4422213"/>
            <a:ext cx="3135025" cy="854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ru-RU" sz="2400" dirty="0" err="1"/>
              <a:t>Шаблонизатор</a:t>
            </a:r>
            <a:r>
              <a:rPr lang="ru-RU" sz="2400" dirty="0"/>
              <a:t> </a:t>
            </a:r>
            <a:r>
              <a:rPr lang="en-US" sz="2400" dirty="0"/>
              <a:t>Jinja2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673451" y="4405374"/>
            <a:ext cx="2626809" cy="854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/>
              <a:t>Google OAuth 2.0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9640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 smtClean="0"/>
              <a:t>Аналитика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ru-RU" sz="3200" dirty="0" smtClean="0"/>
              <a:t>Добавление счетчика в сервисе </a:t>
            </a:r>
            <a:r>
              <a:rPr lang="ru-RU" sz="3200" dirty="0" err="1" smtClean="0"/>
              <a:t>Яндекс.Метрика</a:t>
            </a:r>
            <a:endParaRPr lang="ru-RU" sz="3200" dirty="0" smtClean="0"/>
          </a:p>
          <a:p>
            <a:pPr>
              <a:lnSpc>
                <a:spcPct val="250000"/>
              </a:lnSpc>
            </a:pPr>
            <a:r>
              <a:rPr lang="ru-RU" sz="3200" dirty="0" smtClean="0"/>
              <a:t>Добавление целей для пользователей</a:t>
            </a:r>
          </a:p>
          <a:p>
            <a:pPr>
              <a:lnSpc>
                <a:spcPct val="250000"/>
              </a:lnSpc>
            </a:pPr>
            <a:r>
              <a:rPr lang="ru-RU" sz="3200" dirty="0" smtClean="0"/>
              <a:t>Анализ полученных данных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12</a:t>
            </a:fld>
            <a:endParaRPr lang="ru-RU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7341" y="6226628"/>
            <a:ext cx="471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Главная страница (пользователь авторизован)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13</a:t>
            </a:fld>
            <a:endParaRPr lang="ru-RU"/>
          </a:p>
        </p:txBody>
      </p:sp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261" y="1825625"/>
            <a:ext cx="8871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7391" y="6226628"/>
            <a:ext cx="207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Страница концерта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14</a:t>
            </a:fld>
            <a:endParaRPr lang="ru-RU"/>
          </a:p>
        </p:txBody>
      </p:sp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0375" y="1825625"/>
            <a:ext cx="8891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6422" y="6226628"/>
            <a:ext cx="379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Страница выбора и покупки билетов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15</a:t>
            </a:fld>
            <a:endParaRPr lang="ru-RU"/>
          </a:p>
        </p:txBody>
      </p:sp>
      <p:pic>
        <p:nvPicPr>
          <p:cNvPr id="8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3030" y="1825625"/>
            <a:ext cx="8885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0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4628" y="6226628"/>
            <a:ext cx="3602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Страница билетов пользователя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16</a:t>
            </a:fld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580" y="1825625"/>
            <a:ext cx="6394839" cy="4351338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7745" y="6226628"/>
            <a:ext cx="535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Блок рекомендаций </a:t>
            </a:r>
            <a:r>
              <a:rPr lang="en-US" dirty="0" smtClean="0"/>
              <a:t>Spotify </a:t>
            </a:r>
            <a:r>
              <a:rPr lang="ru-RU" dirty="0" smtClean="0"/>
              <a:t>на главной странице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17</a:t>
            </a:fld>
            <a:endParaRPr lang="ru-RU"/>
          </a:p>
        </p:txBody>
      </p:sp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2706" y="1825625"/>
            <a:ext cx="60865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17858" y="6226628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Блок комментариев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18</a:t>
            </a:fld>
            <a:endParaRPr lang="ru-RU"/>
          </a:p>
        </p:txBody>
      </p:sp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9414" y="1825625"/>
            <a:ext cx="83531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8368" y="6226628"/>
            <a:ext cx="503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Страница исполнителя со списком концертов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19</a:t>
            </a:fld>
            <a:endParaRPr lang="ru-RU"/>
          </a:p>
        </p:txBody>
      </p:sp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9754" y="1825625"/>
            <a:ext cx="69724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2</a:t>
            </a:fld>
            <a:endParaRPr lang="ru-RU"/>
          </a:p>
        </p:txBody>
      </p:sp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65" y="1808208"/>
            <a:ext cx="4725934" cy="3796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8352" y="5799909"/>
            <a:ext cx="68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Рейтинг мест по продаже билетов на концерты от </a:t>
            </a:r>
            <a:r>
              <a:rPr lang="en-US" dirty="0" err="1" smtClean="0"/>
              <a:t>BusinesStat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441142" y="2806567"/>
            <a:ext cx="32467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Ежегодно в России: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185 тыс. концертов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30 млн. зрителей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24804" y="4864129"/>
            <a:ext cx="252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65000"/>
                  </a:schemeClr>
                </a:solidFill>
              </a:rPr>
              <a:t>Источник: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BusinesStat</a:t>
            </a:r>
            <a:endParaRPr lang="ru-RU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Интерфейс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7914" y="6226628"/>
            <a:ext cx="369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Страница избранного пользователя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20</a:t>
            </a:fld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80" y="1825625"/>
            <a:ext cx="5352239" cy="4351338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Анализ продуктовых воронок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21</a:t>
            </a:fld>
            <a:endParaRPr lang="ru-RU"/>
          </a:p>
        </p:txBody>
      </p:sp>
      <p:pic>
        <p:nvPicPr>
          <p:cNvPr id="5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4" y="1613359"/>
            <a:ext cx="5434588" cy="25580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13360"/>
            <a:ext cx="5609027" cy="255804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84" y="4539986"/>
            <a:ext cx="11251943" cy="114714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084" y="4601503"/>
            <a:ext cx="267857" cy="2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5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Заключение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ru-RU" sz="3200" dirty="0" smtClean="0"/>
              <a:t>Изучен сегмент сайтов-</a:t>
            </a:r>
            <a:r>
              <a:rPr lang="ru-RU" sz="3200" dirty="0" err="1" smtClean="0"/>
              <a:t>агрегаторов</a:t>
            </a:r>
            <a:r>
              <a:rPr lang="ru-RU" sz="3200" dirty="0" smtClean="0"/>
              <a:t> билетов на концерты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Реализованы </a:t>
            </a:r>
            <a:r>
              <a:rPr lang="en-US" sz="3200" dirty="0" smtClean="0"/>
              <a:t>backend </a:t>
            </a:r>
            <a:r>
              <a:rPr lang="ru-RU" sz="3200" dirty="0" smtClean="0"/>
              <a:t>и </a:t>
            </a:r>
            <a:r>
              <a:rPr lang="en-US" sz="3200" dirty="0" smtClean="0"/>
              <a:t>frontend </a:t>
            </a:r>
            <a:r>
              <a:rPr lang="ru-RU" sz="3200" dirty="0" smtClean="0"/>
              <a:t>составляющие приложения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Была произведена аналитика использования приложения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z="2800" smtClean="0"/>
              <a:t>22</a:t>
            </a:fld>
            <a:endParaRPr lang="ru-RU" sz="2800" dirty="0"/>
          </a:p>
        </p:txBody>
      </p:sp>
      <p:pic>
        <p:nvPicPr>
          <p:cNvPr id="5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064908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ea typeface="Segoe UI Black" panose="020B0A02040204020203" pitchFamily="34" charset="0"/>
              </a:rPr>
              <a:t>Concert Hall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sz="2200" dirty="0" smtClean="0">
                <a:solidFill>
                  <a:schemeClr val="bg1"/>
                </a:solidFill>
              </a:rPr>
              <a:t>Веб-приложение для продажи билетов на музыкальные концерты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272635"/>
            <a:ext cx="9144000" cy="2223996"/>
          </a:xfrm>
        </p:spPr>
        <p:txBody>
          <a:bodyPr>
            <a:normAutofit/>
          </a:bodyPr>
          <a:lstStyle/>
          <a:p>
            <a:pPr algn="r"/>
            <a:r>
              <a:rPr lang="ru-RU" sz="2000" dirty="0" smtClean="0"/>
              <a:t>Руководитель: Тарасов В.С.</a:t>
            </a:r>
          </a:p>
          <a:p>
            <a:pPr algn="r"/>
            <a:r>
              <a:rPr lang="ru-RU" sz="2000" dirty="0" smtClean="0"/>
              <a:t>Подготовили:  Булавина Е.П., Петров Ю.В., Горбушин В.А.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Постановка задачи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3200" dirty="0"/>
              <a:t>Сбор информации об исследуемой предметной </a:t>
            </a:r>
            <a:r>
              <a:rPr lang="ru-RU" sz="3200" dirty="0" smtClean="0"/>
              <a:t>области</a:t>
            </a:r>
          </a:p>
          <a:p>
            <a:pPr>
              <a:lnSpc>
                <a:spcPct val="150000"/>
              </a:lnSpc>
            </a:pPr>
            <a:r>
              <a:rPr lang="ru-RU" sz="3200" dirty="0" smtClean="0"/>
              <a:t>Разработка </a:t>
            </a:r>
            <a:r>
              <a:rPr lang="en-US" sz="3200" dirty="0" smtClean="0"/>
              <a:t>backend-</a:t>
            </a:r>
            <a:r>
              <a:rPr lang="ru-RU" sz="3200" dirty="0" smtClean="0"/>
              <a:t>составляющей приложения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ru-RU" sz="3200" dirty="0" smtClean="0"/>
              <a:t>Разработка </a:t>
            </a:r>
            <a:r>
              <a:rPr lang="en-US" sz="3200" dirty="0" smtClean="0"/>
              <a:t>frontend-</a:t>
            </a:r>
            <a:r>
              <a:rPr lang="ru-RU" sz="3200" dirty="0"/>
              <a:t>составляющей </a:t>
            </a:r>
            <a:r>
              <a:rPr lang="ru-RU" sz="3200" dirty="0" smtClean="0"/>
              <a:t>приложения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ru-RU" sz="3200" dirty="0" smtClean="0"/>
              <a:t>Сбор аналитических данных</a:t>
            </a:r>
            <a:endParaRPr lang="en-US" sz="3200" dirty="0" smtClean="0"/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3</a:t>
            </a:fld>
            <a:endParaRPr lang="ru-RU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предметной области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sz="3200" dirty="0" smtClean="0"/>
              <a:t>Изучение аналогов разрабатываемого приложения</a:t>
            </a:r>
          </a:p>
          <a:p>
            <a:pPr>
              <a:lnSpc>
                <a:spcPct val="200000"/>
              </a:lnSpc>
            </a:pPr>
            <a:r>
              <a:rPr lang="ru-RU" sz="3200" dirty="0" smtClean="0"/>
              <a:t>Анализ полученных данных</a:t>
            </a:r>
          </a:p>
          <a:p>
            <a:pPr>
              <a:lnSpc>
                <a:spcPct val="200000"/>
              </a:lnSpc>
            </a:pPr>
            <a:r>
              <a:rPr lang="ru-RU" sz="3200" dirty="0" smtClean="0"/>
              <a:t>Проработка концептуальной модели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4</a:t>
            </a:fld>
            <a:endParaRPr lang="ru-RU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Анализ аналогов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250000"/>
              </a:lnSpc>
            </a:pPr>
            <a:r>
              <a:rPr lang="ru-RU" sz="3200" dirty="0" err="1" smtClean="0"/>
              <a:t>Яндекс.Афиша</a:t>
            </a:r>
            <a:endParaRPr lang="ru-RU" sz="3200" dirty="0" smtClean="0"/>
          </a:p>
          <a:p>
            <a:pPr lvl="0">
              <a:lnSpc>
                <a:spcPct val="250000"/>
              </a:lnSpc>
            </a:pPr>
            <a:r>
              <a:rPr lang="en-US" sz="3200" dirty="0" smtClean="0"/>
              <a:t>A</a:t>
            </a:r>
            <a:r>
              <a:rPr lang="ru-RU" sz="3200" dirty="0" smtClean="0"/>
              <a:t>фиша</a:t>
            </a:r>
            <a:endParaRPr lang="en-US" sz="3200" dirty="0" smtClean="0"/>
          </a:p>
          <a:p>
            <a:pPr lvl="0">
              <a:lnSpc>
                <a:spcPct val="250000"/>
              </a:lnSpc>
            </a:pPr>
            <a:r>
              <a:rPr lang="en-US" sz="3200" dirty="0" smtClean="0"/>
              <a:t>Event-Hall</a:t>
            </a:r>
            <a:endParaRPr lang="ru-RU" sz="3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5</a:t>
            </a:fld>
            <a:endParaRPr lang="ru-RU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53" y="2181286"/>
            <a:ext cx="4554583" cy="9842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50" y="3395316"/>
            <a:ext cx="4455388" cy="9934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53" y="4649647"/>
            <a:ext cx="4432662" cy="12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Диаграмма прецедентов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550" y="1825625"/>
            <a:ext cx="6880899" cy="4351338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6</a:t>
            </a:fld>
            <a:endParaRPr lang="ru-RU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Схема БД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7</a:t>
            </a:fld>
            <a:endParaRPr lang="ru-RU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2228" y="1825625"/>
            <a:ext cx="75675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Разработка </a:t>
            </a:r>
            <a:r>
              <a:rPr lang="ru-RU" sz="4000" dirty="0" smtClean="0"/>
              <a:t>серверной части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sz="3200" dirty="0" smtClean="0"/>
              <a:t>Проработка и реализация базы данных</a:t>
            </a:r>
          </a:p>
          <a:p>
            <a:pPr>
              <a:lnSpc>
                <a:spcPct val="200000"/>
              </a:lnSpc>
            </a:pPr>
            <a:r>
              <a:rPr lang="ru-RU" sz="3200" dirty="0" smtClean="0"/>
              <a:t>Реализация работы с используемыми </a:t>
            </a:r>
            <a:r>
              <a:rPr lang="en-US" sz="3200" dirty="0" smtClean="0"/>
              <a:t>API</a:t>
            </a:r>
            <a:endParaRPr lang="ru-RU" sz="3200" dirty="0" smtClean="0"/>
          </a:p>
          <a:p>
            <a:pPr>
              <a:lnSpc>
                <a:spcPct val="200000"/>
              </a:lnSpc>
            </a:pPr>
            <a:r>
              <a:rPr lang="ru-RU" sz="3200" dirty="0" smtClean="0"/>
              <a:t>Формирование запросов к базе данных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8</a:t>
            </a:fld>
            <a:endParaRPr lang="ru-RU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Используемые технологии</a:t>
            </a:r>
            <a:r>
              <a:rPr lang="en-US" sz="4000" dirty="0" smtClean="0">
                <a:solidFill>
                  <a:schemeClr val="bg1"/>
                </a:solidFill>
              </a:rPr>
              <a:t>: backend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E0C5-1C37-49D9-9615-5FD564D2E2B0}" type="slidenum">
              <a:rPr lang="ru-RU" smtClean="0"/>
              <a:t>9</a:t>
            </a:fld>
            <a:endParaRPr lang="ru-RU"/>
          </a:p>
        </p:txBody>
      </p:sp>
      <p:pic>
        <p:nvPicPr>
          <p:cNvPr id="5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02" y="661851"/>
            <a:ext cx="1165860" cy="5829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6" y="1547264"/>
            <a:ext cx="1918748" cy="19187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35" y="1776119"/>
            <a:ext cx="1791859" cy="18483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33" y="986767"/>
            <a:ext cx="3259748" cy="325974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95" y="1541507"/>
            <a:ext cx="2261839" cy="21502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5" y="4418217"/>
            <a:ext cx="1646238" cy="164623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95" y="4571520"/>
            <a:ext cx="2070933" cy="137147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43" y="4418217"/>
            <a:ext cx="1678086" cy="1678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93281" y="3728699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Фреймворк </a:t>
            </a:r>
            <a:r>
              <a:rPr lang="en-US" sz="2400" dirty="0" smtClean="0"/>
              <a:t>Flask</a:t>
            </a:r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780304" y="3744383"/>
            <a:ext cx="2584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СУБД </a:t>
            </a:r>
            <a:r>
              <a:rPr lang="en-US" sz="2400" dirty="0" smtClean="0"/>
              <a:t>PostgreSQL</a:t>
            </a:r>
            <a:endParaRPr lang="ru-RU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423" y="3728700"/>
            <a:ext cx="1628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3.8</a:t>
            </a:r>
            <a:endParaRPr lang="ru-RU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963497" y="3728699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Google Calendar API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82657" y="6228376"/>
            <a:ext cx="1678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Spotify API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393855" y="6228376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Genius API</a:t>
            </a:r>
            <a:endParaRPr lang="ru-R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786041" y="6221413"/>
            <a:ext cx="117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Heroku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23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258</Words>
  <Application>Microsoft Office PowerPoint</Application>
  <PresentationFormat>Широкоэкранный</PresentationFormat>
  <Paragraphs>92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Segoe UI</vt:lpstr>
      <vt:lpstr>Segoe UI Black</vt:lpstr>
      <vt:lpstr>Тема Office</vt:lpstr>
      <vt:lpstr>Concert Hall Веб-приложение для продажи билетов на музыкальные концерты</vt:lpstr>
      <vt:lpstr>Презентация PowerPoint</vt:lpstr>
      <vt:lpstr>Постановка задачи</vt:lpstr>
      <vt:lpstr>Изучение предметной области</vt:lpstr>
      <vt:lpstr>Анализ аналогов</vt:lpstr>
      <vt:lpstr>Диаграмма прецедентов</vt:lpstr>
      <vt:lpstr>Схема БД</vt:lpstr>
      <vt:lpstr>Разработка серверной части</vt:lpstr>
      <vt:lpstr>Используемые технологии: backend</vt:lpstr>
      <vt:lpstr>Разработка пользовательской части</vt:lpstr>
      <vt:lpstr>Используемые технологии: frontend</vt:lpstr>
      <vt:lpstr>Аналитика</vt:lpstr>
      <vt:lpstr>Интерфейс</vt:lpstr>
      <vt:lpstr>Интерфейс</vt:lpstr>
      <vt:lpstr>Интерфейс</vt:lpstr>
      <vt:lpstr>Интерфейс</vt:lpstr>
      <vt:lpstr>Интерфейс</vt:lpstr>
      <vt:lpstr>Интерфейс</vt:lpstr>
      <vt:lpstr>Интерфейс</vt:lpstr>
      <vt:lpstr>Интерфейс</vt:lpstr>
      <vt:lpstr>Анализ продуктовых воронок</vt:lpstr>
      <vt:lpstr>Заключение</vt:lpstr>
      <vt:lpstr>Concert Hall Веб-приложение для продажи билетов на музыкальные концерты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Concert Hall Продажа электронных билетов на концерты на различных площадках</dc:title>
  <dc:creator>Group 3</dc:creator>
  <cp:lastModifiedBy>Admin</cp:lastModifiedBy>
  <cp:revision>99</cp:revision>
  <dcterms:created xsi:type="dcterms:W3CDTF">2021-06-16T17:18:16Z</dcterms:created>
  <dcterms:modified xsi:type="dcterms:W3CDTF">2021-06-19T16:14:33Z</dcterms:modified>
</cp:coreProperties>
</file>